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5143500" cx="9144000"/>
  <p:notesSz cx="6858000" cy="9144000"/>
  <p:embeddedFontLst>
    <p:embeddedFont>
      <p:font typeface="Rubik Light"/>
      <p:regular r:id="rId43"/>
      <p:bold r:id="rId44"/>
      <p:italic r:id="rId45"/>
      <p:boldItalic r:id="rId46"/>
    </p:embeddedFont>
    <p:embeddedFont>
      <p:font typeface="Rubik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472">
          <p15:clr>
            <a:srgbClr val="A4A3A4"/>
          </p15:clr>
        </p15:guide>
        <p15:guide id="2" pos="4954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51" roundtripDataSignature="AMtx7mhNA+ZQFfaPD9M9r/70KK7qwvbT5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72"/>
        <p:guide pos="4954"/>
        <p:guide pos="162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RubikLight-bold.fntdata"/><Relationship Id="rId43" Type="http://schemas.openxmlformats.org/officeDocument/2006/relationships/font" Target="fonts/RubikLight-regular.fntdata"/><Relationship Id="rId46" Type="http://schemas.openxmlformats.org/officeDocument/2006/relationships/font" Target="fonts/RubikLight-boldItalic.fntdata"/><Relationship Id="rId45" Type="http://schemas.openxmlformats.org/officeDocument/2006/relationships/font" Target="fonts/Rubik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Rubik-bold.fntdata"/><Relationship Id="rId47" Type="http://schemas.openxmlformats.org/officeDocument/2006/relationships/font" Target="fonts/Rubik-regular.fntdata"/><Relationship Id="rId49" Type="http://schemas.openxmlformats.org/officeDocument/2006/relationships/font" Target="fonts/Rubik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customschemas.google.com/relationships/presentationmetadata" Target="metadata"/><Relationship Id="rId50" Type="http://schemas.openxmlformats.org/officeDocument/2006/relationships/font" Target="fonts/Rubik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gif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gif>
</file>

<file path=ppt/media/image21.png>
</file>

<file path=ppt/media/image22.jpg>
</file>

<file path=ppt/media/image23.png>
</file>

<file path=ppt/media/image24.gif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50">
                <a:solidFill>
                  <a:srgbClr val="0D0D0D"/>
                </a:solidFill>
              </a:rPr>
              <a:t>Тестирование выполняется по-разному в зависимости от контекста. Например, программное обеспечение, в котором критически важна безопасность, тестируется иначе, чем сайт электронной коммерции. Для электронной коммерции важны end-to-end и метрики. В то время, как для внутреннего портала сотрудников госкорпорации сбор метрик не нужен и не критичен. Но критично отсутствие уязвимости</a:t>
            </a:r>
            <a:endParaRPr sz="115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50">
                <a:solidFill>
                  <a:srgbClr val="0D0D0D"/>
                </a:solidFill>
              </a:rPr>
              <a:t>Обнаружение и исправление дефектов не помогут, если созданная система не подходит пользователю и не удовлетворяет его ожиданиям и потребностям. </a:t>
            </a:r>
            <a:r>
              <a:rPr lang="ru" sz="1200">
                <a:solidFill>
                  <a:srgbClr val="0D0D0D"/>
                </a:solidFill>
              </a:rPr>
              <a:t>Если разработанная система не соответствует потребностям заказчика и не подходит для работы, количество найденных и устраненных ошибок не имеет значения – использование программы бессмысленно.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0D0D0D"/>
                </a:solidFill>
              </a:rPr>
              <a:t>Идеальной программой без единого бага является та, которую еще не создали. Процесс тестирования помогает уменьшить вероятность пропуска дефектов, которые все еще находятся в программе. Даже если в процессе тестирования баги не были обнаружены, это не значит, что программа их не содержит.</a:t>
            </a:r>
            <a:br>
              <a:rPr lang="ru" sz="1200">
                <a:solidFill>
                  <a:srgbClr val="0D0D0D"/>
                </a:solidFill>
              </a:rPr>
            </a:br>
            <a:r>
              <a:rPr lang="ru" sz="1200">
                <a:solidFill>
                  <a:srgbClr val="0D0D0D"/>
                </a:solidFill>
              </a:rPr>
              <a:t>Пример: пользователь решил сделать заказ в интернет-магазине: нашёл нужный товар на сайте -&gt; добавил его в корзину -&gt; перешёл к оформлению заказа -&gt; увидел большое количество полей, необходимых для заполнения (без которых можно было бы обойтись) -&gt; начал заполнять, психанул и ушёл искать товар в другом месте :). Т.е.  с точки зрения требований функционал может работать корректно, критичных ошибок в функционале не было обнаружено, но пользователь пойдёт в интернет-магазин, где можно купить нужный товар за пару кликов, потому что это быстрее и удобнее.</a:t>
            </a:r>
            <a:endParaRPr sz="1200">
              <a:solidFill>
                <a:srgbClr val="0D0D0D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>
                <a:solidFill>
                  <a:schemeClr val="dk1"/>
                </a:solidFill>
              </a:rPr>
              <a:t>В чём </a:t>
            </a:r>
            <a:r>
              <a:rPr lang="ru" sz="1200">
                <a:solidFill>
                  <a:schemeClr val="dk1"/>
                </a:solidFill>
                <a:highlight>
                  <a:srgbClr val="FAFCFF"/>
                </a:highlight>
              </a:rPr>
              <a:t>ценность для тестировщика/QA-инженера знаний видов тестирования, как это используется в работе?</a:t>
            </a:r>
            <a:endParaRPr sz="1200">
              <a:solidFill>
                <a:schemeClr val="dk1"/>
              </a:solidFill>
              <a:highlight>
                <a:srgbClr val="FAFC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AFC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highlight>
                  <a:srgbClr val="FFFFFF"/>
                </a:highlight>
              </a:rPr>
              <a:t>1) для того, чтобы лучше понимать подходы к тестированию программного обеспечения - пример про приложение, что непонятно, что с ним делать. Вы смотрите на приложение, приложение смотрит на вас. и тут вы вспоминаете что у вас в голове есть классификация видов тестирования. Она может послужить отправной точкой для полёта вашей мысли, которая приведёт к созданию тест-плана. Пример про функциональные тесты;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highlight>
                  <a:srgbClr val="FFFFFF"/>
                </a:highlight>
              </a:rPr>
              <a:t>2) зная виды тестирования, можно определить для себя, в какое направление углубляться и на что обращать внимание при обучении;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highlight>
                  <a:srgbClr val="FFFFFF"/>
                </a:highlight>
              </a:rPr>
              <a:t>3) для сокращения времени коммуникации в команде;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>
                <a:solidFill>
                  <a:schemeClr val="dk1"/>
                </a:solidFill>
                <a:highlight>
                  <a:srgbClr val="FFFFFF"/>
                </a:highlight>
              </a:rPr>
              <a:t>4) поднятие своего профессионального авторитета.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AFCFF"/>
              </a:highlight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chemeClr val="dk1"/>
                </a:solidFill>
              </a:rPr>
              <a:t>Функциональные виды тестирования:</a:t>
            </a:r>
            <a:endParaRPr sz="1200">
              <a:solidFill>
                <a:schemeClr val="dk1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eorgia"/>
              <a:buAutoNum type="romanLcPeriod"/>
            </a:pPr>
            <a:r>
              <a:rPr lang="ru" sz="1200">
                <a:solidFill>
                  <a:schemeClr val="dk1"/>
                </a:solidFill>
              </a:rPr>
              <a:t>функциональное тестирование - </a:t>
            </a:r>
            <a:r>
              <a:rPr lang="ru" sz="1200">
                <a:solidFill>
                  <a:schemeClr val="dk1"/>
                </a:solidFill>
                <a:highlight>
                  <a:srgbClr val="FFFFFF"/>
                </a:highlight>
              </a:rPr>
              <a:t>вид тестирования, который проверяет, что каждая функция программного приложения работает в соответствии с требованиями.</a:t>
            </a:r>
            <a:endParaRPr sz="1200">
              <a:solidFill>
                <a:schemeClr val="dk1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eorgia"/>
              <a:buAutoNum type="romanLcPeriod"/>
            </a:pPr>
            <a:r>
              <a:rPr lang="ru" sz="1200">
                <a:solidFill>
                  <a:schemeClr val="dk1"/>
                </a:solidFill>
              </a:rPr>
              <a:t>тестирование пользовательского интерфейса - процесс проверки того, соответствует ли пользовательский интерфейс программного обеспечения требованиям, и удобно ли пользователям работать с программным продуктом.</a:t>
            </a:r>
            <a:endParaRPr sz="1200">
              <a:solidFill>
                <a:schemeClr val="dk1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romanLcPeriod"/>
            </a:pPr>
            <a:r>
              <a:rPr lang="ru" sz="1200">
                <a:solidFill>
                  <a:schemeClr val="dk1"/>
                </a:solidFill>
              </a:rPr>
              <a:t>тестирование безопасности - оценка уязвимости программного обеспечения к различным атакам.</a:t>
            </a:r>
            <a:endParaRPr sz="1200">
              <a:solidFill>
                <a:schemeClr val="dk1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romanLcPeriod"/>
            </a:pPr>
            <a:r>
              <a:rPr lang="ru" sz="1200">
                <a:solidFill>
                  <a:schemeClr val="dk1"/>
                </a:solidFill>
              </a:rPr>
              <a:t>тестирование взаимодействия - проверка способности приложения взаимодействовать с одним и более компонентами или системами. Сюда относятся тестирование совместимости и интеграционное тестирование</a:t>
            </a:r>
            <a:r>
              <a:rPr lang="ru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chemeClr val="dk1"/>
                </a:solidFill>
              </a:rPr>
              <a:t>Нефункциональные виды тестирования:</a:t>
            </a:r>
            <a:endParaRPr sz="1200">
              <a:solidFill>
                <a:schemeClr val="dk1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romanLcPeriod"/>
            </a:pPr>
            <a:r>
              <a:rPr lang="ru" sz="1200">
                <a:solidFill>
                  <a:schemeClr val="dk1"/>
                </a:solidFill>
              </a:rPr>
              <a:t>нагрузочное тестирование - </a:t>
            </a:r>
            <a:r>
              <a:rPr lang="ru" sz="1200">
                <a:solidFill>
                  <a:schemeClr val="dk1"/>
                </a:solidFill>
                <a:highlight>
                  <a:srgbClr val="FFFFFF"/>
                </a:highlight>
              </a:rPr>
              <a:t>вид тестирования, который позволяет оценить поведение системы при возрастающей нагрузке. Целью нагрузочного тестирования является также определение максимальной нагрузки, которую может выдержать система.</a:t>
            </a:r>
            <a:endParaRPr sz="1200">
              <a:solidFill>
                <a:schemeClr val="dk1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romanLcPeriod"/>
            </a:pPr>
            <a:r>
              <a:rPr lang="ru" sz="1200">
                <a:solidFill>
                  <a:schemeClr val="dk1"/>
                </a:solidFill>
              </a:rPr>
              <a:t>стресс-тестирование - оценка надёжности и устойчивости системы в условиях, превышающих пределы нормального функционирования. Стресс-тестирование особенно необходимо для «критически важного» ПО.</a:t>
            </a:r>
            <a:endParaRPr sz="1200">
              <a:solidFill>
                <a:schemeClr val="dk1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romanLcPeriod"/>
            </a:pPr>
            <a:r>
              <a:rPr lang="ru" sz="1200">
                <a:solidFill>
                  <a:schemeClr val="dk1"/>
                </a:solidFill>
              </a:rPr>
              <a:t>тестирование производительности - тестирование, которое проводится с целью определения, как быстро работает вычислительная система или её часть под определённой нагрузкой.</a:t>
            </a:r>
            <a:endParaRPr sz="1200">
              <a:solidFill>
                <a:schemeClr val="dk1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romanLcPeriod"/>
            </a:pPr>
            <a:r>
              <a:rPr lang="ru" sz="1200">
                <a:solidFill>
                  <a:schemeClr val="dk1"/>
                </a:solidFill>
              </a:rPr>
              <a:t>usability testing - тестирование, которое проводится с целью оценить удобство, интуитивность, полезность и удовлетворенность от использования продукта для конечного пользователя.</a:t>
            </a:r>
            <a:br>
              <a:rPr lang="ru" sz="1200">
                <a:solidFill>
                  <a:schemeClr val="dk1"/>
                </a:solidFill>
                <a:highlight>
                  <a:srgbClr val="FAFCFF"/>
                </a:highlight>
              </a:rPr>
            </a:br>
            <a:endParaRPr sz="1200">
              <a:solidFill>
                <a:schemeClr val="dk1"/>
              </a:solidFill>
              <a:highlight>
                <a:srgbClr val="FAFCFF"/>
              </a:highlight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0D0D0D"/>
                </a:solidFill>
              </a:rPr>
              <a:t>По связи с изменениями продукта:</a:t>
            </a:r>
            <a:br>
              <a:rPr lang="ru" sz="1200">
                <a:solidFill>
                  <a:srgbClr val="0D0D0D"/>
                </a:solidFill>
              </a:rPr>
            </a:b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smoke testing - процесс тестирования программного обеспечения, который определяет, является ли развёрнутая сборка программного обеспечения стабильной или нет. Cостоит из минимального набора тестов на явные ошибки.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регрессионное тестирование - проверка ранее протестированного функционала, позволяющая убедиться, что внесённые изменения не повлекли за собой появления дефектов в той части программы, которая не менялась.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повторное тестирование (re-testing) - </a:t>
            </a: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вид тестирования, выполняемый для проверки того, что тестовые примеры, которые ранее были неудачными при окончательном выполнении, успешно пройдены после устранения дефектов.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Georgia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тестирование сборки/build verification test - </a:t>
            </a: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набор тестов, запускаемых при каждой новой сборке, чтобы убедиться, что сборка тестируема.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санитарное тестирование/sanity testing - </a:t>
            </a: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используется с целью доказательства работоспособности конкретной функции или модуля согласно заявленным техническим требованиям. 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(если будет вопрос, чем отличается санитарное от дымового - санитарное тестирование ориентировано на глубинное исследование определенной функции, а дымовое – на тестирование большого количества функционала за самые короткие сроки)</a:t>
            </a:r>
            <a:endParaRPr>
              <a:solidFill>
                <a:srgbClr val="0D0D0D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По направлению тестирования:</a:t>
            </a:r>
            <a:br>
              <a:rPr b="1" lang="ru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b="1"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eorgia"/>
              <a:buAutoNum type="alphaLcPeriod"/>
            </a:pPr>
            <a:r>
              <a:rPr lang="ru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позитивное тестирование - исследуются прямые сценарии, ожидаемое поведение пользователя;</a:t>
            </a:r>
            <a:endParaRPr sz="1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eorgia"/>
              <a:buAutoNum type="alphaLcPeriod"/>
            </a:pPr>
            <a:r>
              <a:rPr lang="ru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негативное тестирование - проверяется поведение продукта в условиях, когда пользователь ведёт себя не так, как должен.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>
                <a:solidFill>
                  <a:srgbClr val="0D0D0D"/>
                </a:solidFill>
              </a:rPr>
              <a:t>По знанию системы:</a:t>
            </a:r>
            <a:br>
              <a:rPr lang="ru" sz="1200">
                <a:solidFill>
                  <a:srgbClr val="0D0D0D"/>
                </a:solidFill>
              </a:rPr>
            </a:b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тестирование черного ящика - нет доступа к коду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тестирование белого ящика - есть доступ к коду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Georgia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тестирование серого ящика - есть неполное знание внутреннего устройства ПО (например, нет доступа к коду, но есть информация о том, что происходит “под капотом”)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0D0D0D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По степени автоматизации:</a:t>
            </a:r>
            <a:br>
              <a:rPr lang="ru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chemeClr val="dk1"/>
                </a:solidFill>
              </a:rPr>
              <a:t>ручное - тестирование, которое выполняется человеком вручную, без использования средств автоматизации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chemeClr val="dk1"/>
                </a:solidFill>
              </a:rPr>
              <a:t>полуавтоматизированное - ручное тестирование с частичным использованием средств автоматизации (например, средств захвата/воспроизведения) 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chemeClr val="dk1"/>
                </a:solidFill>
              </a:rPr>
              <a:t>автоматизированное - реализуется при помощи средств автоматизации, прогон тестов возможен без участия человека.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По уровню тестирования:</a:t>
            </a:r>
            <a:br>
              <a:rPr lang="ru" sz="1200">
                <a:solidFill>
                  <a:srgbClr val="0D0D0D"/>
                </a:solidFill>
              </a:rPr>
            </a:b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модульное (компонентное) - тестирование отдельных модулей/компонентов программного обеспечения. Его цель заключается в том, чтобы проверить, что каждая единица программного кода работает должным образом. Данный вид тестирование выполняется разработчиками на этапе кодирования приложения (unit testing).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интеграционное - тестирование взаимодействия между программными модулями (например, интеграция с платёжной системой)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системное - уровень тестирования, который проверяет законченный и полностью интегрированный программный продукт. Основной задачей системного тестирования является проверка как функциональных, так и не функциональных требований в системе в целом.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D0D0D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По исполнителям тестирования:</a:t>
            </a:r>
            <a:br>
              <a:rPr lang="ru" sz="1200">
                <a:solidFill>
                  <a:srgbClr val="0D0D0D"/>
                </a:solidFill>
              </a:rPr>
            </a:b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Georgia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альфа-тестирование - внутреннее приёмочное тестирование программного обеспечения, выполняемое на ранних этапах разработки, обычно проводимое</a:t>
            </a: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 силами команды разработчиков продукта</a:t>
            </a:r>
            <a:r>
              <a:rPr lang="ru" sz="1200">
                <a:solidFill>
                  <a:srgbClr val="0D0D0D"/>
                </a:solidFill>
              </a:rPr>
              <a:t>.</a:t>
            </a:r>
            <a:r>
              <a:rPr lang="ru" sz="1200">
                <a:solidFill>
                  <a:srgbClr val="0D0D0D"/>
                </a:solidFill>
                <a:highlight>
                  <a:srgbClr val="202124"/>
                </a:highlight>
              </a:rPr>
              <a:t> 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бета-тестирование - </a:t>
            </a: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выполняется «реальными пользователями» программного приложения в «реальной среде» и может рассматриваться как форма внешнего приёмочного тестирования.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0D0D0D"/>
                </a:solidFill>
              </a:rPr>
              <a:t>По формальности:</a:t>
            </a:r>
            <a:br>
              <a:rPr lang="ru" sz="1200">
                <a:solidFill>
                  <a:srgbClr val="0D0D0D"/>
                </a:solidFill>
              </a:rPr>
            </a:b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по тестам - с использование заранее написанных тест-кейсов.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исследовательское - метод ручного тестирования, целью которого является взаимодействие с приложением без детальной подготовки, основанное на знаниях и опыте. Характеризуется вдумчивым подходом. </a:t>
            </a:r>
            <a:endParaRPr sz="1200">
              <a:solidFill>
                <a:srgbClr val="0D0D0D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AutoNum type="alphaLcPeriod"/>
            </a:pPr>
            <a:r>
              <a:rPr lang="ru" sz="1200">
                <a:solidFill>
                  <a:srgbClr val="0D0D0D"/>
                </a:solidFill>
              </a:rPr>
              <a:t>свободное - вид тестирования, который выполняется без подготовки к тестам, без определения ожидаемых результатов, без проектирования тестовых сценариев. </a:t>
            </a: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Обычно относится к процессу импровизации, поиска ошибки экспромтом.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f843222670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f843222670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f8ebafd0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f8ebafd0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01846aa52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01846aa52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01213d4f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01213d4f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Способ разработки выбирается исходя из задач бизнеса, объема работ, времени и бюджета. Наиболее популярными считаются Waterfall - каскадная, и Agile - гибкая. 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Waterfall (с англ. – «водопад») – предполагает последовательный переход к каждому этапу разработки и невозможностью вернуться на шаг назад. Внести какие-либо изменения будет возможно только после релиза проекта.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Agile – система, основанная на принципе «гибкого» управления проектами. Ключевая особенность такого подхода - создание проекта в несколько циклов (итераций), в конце каждого виден конкретный результат, который позволяет понять, по какому пути двигаться дальше. Сюда относят методики Scrum, Kanban, </a:t>
            </a: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Lean, FDD, </a:t>
            </a: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Экстремальное программирование (XP), и т.д. </a:t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8ebafd0b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f8ebafd0b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f8ebafd0b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gf8ebafd0b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f8ebafd0bf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f8ebafd0bf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Product Owner (владелец продукта) - человек, который управляет созданием продукта и отвечает за то, что получится в результате.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Account Manager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Project Manager (менеджер проекта) - </a:t>
            </a: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человек, который организует бесперебойную работу всех процессов и обеспечивает связь между заказчиком и командой разработки.</a:t>
            </a:r>
            <a:r>
              <a:rPr lang="ru" sz="1200">
                <a:solidFill>
                  <a:srgbClr val="0D0D0D"/>
                </a:solidFill>
              </a:rPr>
              <a:t> 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Project Administrator</a:t>
            </a:r>
            <a:endParaRPr>
              <a:solidFill>
                <a:srgbClr val="0D0D0D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f8ebafd0bf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gf8ebafd0bf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Business Analyst - </a:t>
            </a: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выясняет, каковы реальные потребности бизнеса, на базе этих знаний принимает решения по изменению IT-системы и отдельных процессов.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System Analyst - </a:t>
            </a:r>
            <a:r>
              <a:rPr lang="ru" sz="1200">
                <a:solidFill>
                  <a:srgbClr val="0D0D0D"/>
                </a:solidFill>
                <a:highlight>
                  <a:srgbClr val="FFFFFF"/>
                </a:highlight>
              </a:rPr>
              <a:t>грубо говоря, переводчик технических заданий (требований заказчика) на привычный язык IT-специалистов.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Product Analyst</a:t>
            </a:r>
            <a:endParaRPr>
              <a:solidFill>
                <a:srgbClr val="0D0D0D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f8ebafd0bf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f8ebafd0bf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Designer - специалист, разрабатывающий визуальную часть ИТ-продукта.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UX Researcher</a:t>
            </a:r>
            <a:endParaRPr sz="1200">
              <a:solidFill>
                <a:srgbClr val="0D0D0D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8ebafd0bf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gf8ebafd0bf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Android Developer - занимается созданием приложений для Android-устройств</a:t>
            </a:r>
            <a:r>
              <a:rPr lang="ru" sz="1200">
                <a:solidFill>
                  <a:srgbClr val="0D0D0D"/>
                </a:solidFill>
              </a:rPr>
              <a:t> 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iOS Developer - занимается созданием приложений для iOS-устройств 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Frontend Developer - разработчик, который занимается клиентской частью: версткой шаблона сайта, созданием пользовательского интерфейса.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Backend Developer - разработчик, который занимается серверной частью: базой данных, архитектурой, программной логикой.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DevOps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System Architect</a:t>
            </a:r>
            <a:endParaRPr sz="1200">
              <a:solidFill>
                <a:srgbClr val="0D0D0D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8ebafd0bf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gf8ebafd0bf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QA Engineer (см. подробнее на следующем слайде)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QA Lead - несёт ответственность за организацию процесса тестирования на проекте, планирование и контроль действий по тестированию, управление группой тестировщиков/QA.</a:t>
            </a:r>
            <a:endParaRPr sz="1200">
              <a:solidFill>
                <a:srgbClr val="0D0D0D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D0D0D"/>
                </a:solidFill>
              </a:rPr>
              <a:t>QA Automation - использует программные средства для создания тестов и проверки результатов выполнения.</a:t>
            </a:r>
            <a:endParaRPr sz="1200">
              <a:solidFill>
                <a:srgbClr val="0D0D0D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595959"/>
                </a:solidFill>
              </a:rPr>
              <a:t>* support engineer - инженер техподдержки</a:t>
            </a:r>
            <a:endParaRPr sz="12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f84322267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f84322267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/>
              <a:t>В отделе качества каждый выполняет свою роль и, если расставить роли по сложности функционала и уровню ответственности, это выглядит так: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/>
              <a:t>Test Engineer (тестировщик),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/>
              <a:t>Quality Control Engineer (QC),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/>
              <a:t>Quality Assurance Engineer (QA)</a:t>
            </a:r>
            <a:br>
              <a:rPr lang="ru" sz="1200"/>
            </a:b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/>
              <a:t>Test engineer</a:t>
            </a:r>
            <a:r>
              <a:rPr lang="ru" sz="1200"/>
              <a:t> отвечает за прохождение чек-листов, тест-кейсов, проверку и документирование дефектов, разработку документации;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/>
              <a:t>Quality Control</a:t>
            </a:r>
            <a:r>
              <a:rPr lang="ru" sz="1200"/>
              <a:t>, в дополнение к обязанностям тестировщика, анализирует результаты тестирования и качество билдов, выявляет причины отклонений;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/>
              <a:t>Quality Assurance</a:t>
            </a:r>
            <a:r>
              <a:rPr lang="ru" sz="1200"/>
              <a:t> анализирует весь проект и процессы, ищет решения, превентивно работает над улучшением качества продукта.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/>
              <a:t>Проще говоря, QA-инженер, в отличие от тестировщика, подходит к контролю качества глобально, следит за нормализацией процессов, а не отстраненно бдит над созданием функционала.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f8ebafd0bf_0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f8ebafd0bf_0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8ebafd0bf_0_7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f8ebafd0bf_0_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В более широком смысле</a:t>
            </a:r>
            <a:r>
              <a:rPr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b="1"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тестирование</a:t>
            </a:r>
            <a:r>
              <a:rPr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 - это одна из техник контроля качества, включающая в себя активности по планированию работ (</a:t>
            </a:r>
            <a:r>
              <a:rPr b="1"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Test Management</a:t>
            </a:r>
            <a:r>
              <a:rPr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), проектированию тестов (</a:t>
            </a:r>
            <a:r>
              <a:rPr b="1"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Test Design</a:t>
            </a:r>
            <a:r>
              <a:rPr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), выполнению тестирования (</a:t>
            </a:r>
            <a:r>
              <a:rPr b="1"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Test Execution</a:t>
            </a:r>
            <a:r>
              <a:rPr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) и анализу полученных результатов (</a:t>
            </a:r>
            <a:r>
              <a:rPr b="1"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Test Analysis</a:t>
            </a:r>
            <a:r>
              <a:rPr lang="ru" sz="1200">
                <a:solidFill>
                  <a:srgbClr val="2A2A2A"/>
                </a:solidFill>
                <a:highlight>
                  <a:srgbClr val="FAFCFF"/>
                </a:highlight>
                <a:latin typeface="Georgia"/>
                <a:ea typeface="Georgia"/>
                <a:cs typeface="Georgia"/>
                <a:sym typeface="Georgia"/>
              </a:rPr>
              <a:t>).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f8ebafd0bf_0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gf8ebafd0bf_0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PM принимает участие во всём процессе.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f8ebafd0bf_0_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gf8ebafd0bf_0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Активности QA во время релиза:  прохождение smoke на продуктовом контуре, если что-то пошло не так - ресёрч по возникшим проблемам.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8ebafd0bf_0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gf8ebafd0bf_0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01213d4f0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01213d4f0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01213d4f0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01213d4f0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fa64d567a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fa64d567a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01846aa52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01846aa52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>
                <a:solidFill>
                  <a:schemeClr val="dk1"/>
                </a:solidFill>
              </a:rPr>
              <a:t>Первичная [Сами по себе сообщения о дефектах бесполезны, если не донести их до ответственных лиц]</a:t>
            </a:r>
            <a:br>
              <a:rPr lang="ru">
                <a:solidFill>
                  <a:schemeClr val="dk1"/>
                </a:solidFill>
              </a:rPr>
            </a:b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Вторичная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Валидация - </a:t>
            </a:r>
            <a:r>
              <a:rPr lang="ru" sz="1150">
                <a:solidFill>
                  <a:srgbClr val="0D0D0D"/>
                </a:solidFill>
                <a:highlight>
                  <a:srgbClr val="FFFFFF"/>
                </a:highlight>
              </a:rPr>
              <a:t>это определение соответствия разрабатываемого ПО ожиданиям и потребностям пользователя, требованиям к системе [BS7925-1]. [Ревью требований]</a:t>
            </a:r>
            <a:endParaRPr sz="115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Верификация - </a:t>
            </a:r>
            <a:r>
              <a:rPr lang="ru" sz="1150">
                <a:solidFill>
                  <a:srgbClr val="0D0D0D"/>
                </a:solidFill>
                <a:highlight>
                  <a:srgbClr val="FFFFFF"/>
                </a:highlight>
              </a:rPr>
              <a:t>это процесс оценки системы или её компонентов с целью определения удовлетворяют ли результаты текущего этапа разработки условиям, сформированным в начале этого этапа[IEEE]. Т.е. выполняются ли наши цели, сроки, задачи по разработке проекта, определенные в начале текущей фазы. [Проверка реализации]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50">
                <a:solidFill>
                  <a:srgbClr val="0D0D0D"/>
                </a:solidFill>
              </a:rPr>
              <a:t>Тестирование может показать, что дефекты присутствуют, но не может доказать, что их нет. Тестирование снижает вероятность наличия дефектов, находящихся в программном обеспечении, но, даже если дефекты не были обнаружены, это не доказывает его корректности. Все дефекты найти невозможно.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50">
                <a:solidFill>
                  <a:srgbClr val="0D0D0D"/>
                </a:solidFill>
              </a:rPr>
              <a:t>Полное тестирование с использованием всех комбинаций вводов и предусловий физически невыполнимо, за исключением тривиальных случаев. Невыполнимо из-за временных и иногда технических ограничений. Вместо исчерпывающего тестирования должны использоваться анализ рисков и расстановка приоритетов, чтобы более точно сфокусировать усилия по тестированию.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50">
                <a:solidFill>
                  <a:srgbClr val="0D0D0D"/>
                </a:solidFill>
              </a:rPr>
              <a:t>Чтобы найти дефекты как можно раньше, активности по тестированию должны быть начаты как можно раньше в жизненном цикле разработки программного обеспечения или системы, и должны быть сфокусированы на определенных целях. [Стоимость бага и почему распределяется именно так]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50">
                <a:solidFill>
                  <a:srgbClr val="0D0D0D"/>
                </a:solidFill>
              </a:rPr>
              <a:t>Усилия тестирования должны быть сосредоточены пропорционально ожидаемой, а позже реальной плотности дефектов по модулям. Как правило, большая часть дефектов, обнаруженных при тестировании или повлекших за собой основное количество сбоев системы, содержится в небольшом количестве модулей.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50">
                <a:solidFill>
                  <a:srgbClr val="0D0D0D"/>
                </a:solidFill>
              </a:rPr>
              <a:t>Если одни и те же тесты будут прогоняться много раз, в конечном счете этот набор тестовых сценариев больше не будет находить новых дефектов. Чтобы преодолеть этот «парадокс пестицида», тестовые сценарии должны регулярно рецензироваться и корректироваться, новые тесты должны быть разносторонними, чтобы охватить все компоненты программного обеспечения, или системы, и найти как можно больше дефектов. Одним из </a:t>
            </a:r>
            <a:r>
              <a:rPr b="1" lang="ru" sz="1150">
                <a:solidFill>
                  <a:srgbClr val="0D0D0D"/>
                </a:solidFill>
              </a:rPr>
              <a:t>основных </a:t>
            </a:r>
            <a:r>
              <a:rPr lang="ru" sz="1150">
                <a:solidFill>
                  <a:srgbClr val="0D0D0D"/>
                </a:solidFill>
              </a:rPr>
              <a:t>способов преодоления эффекта пестицида является смена тестовых наборов для сценария. Т. е. сам сценарий остаётся тем же, но для его прохождения используются другие, новые данные.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9"/>
          <p:cNvSpPr/>
          <p:nvPr/>
        </p:nvSpPr>
        <p:spPr>
          <a:xfrm>
            <a:off x="7875900" y="142125"/>
            <a:ext cx="1028700" cy="46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3" name="Google Shape;13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4" name="Google Shape;1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5" name="Google Shape;1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54075" y="142125"/>
            <a:ext cx="840701" cy="22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2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gf8ebafd0bf_0_3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gf8ebafd0bf_0_374"/>
          <p:cNvSpPr/>
          <p:nvPr/>
        </p:nvSpPr>
        <p:spPr>
          <a:xfrm>
            <a:off x="7875900" y="142125"/>
            <a:ext cx="1028700" cy="46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gf8ebafd0bf_0_37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ubik"/>
              <a:buNone/>
              <a:defRPr b="1" sz="52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7" name="Google Shape;67;gf8ebafd0bf_0_37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ubik"/>
              <a:buNone/>
              <a:defRPr sz="28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8" name="Google Shape;68;gf8ebafd0bf_0_3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69" name="Google Shape;69;gf8ebafd0bf_0_3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54075" y="142125"/>
            <a:ext cx="840701" cy="22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gf8ebafd0bf_0_38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gf8ebafd0bf_0_381"/>
          <p:cNvSpPr txBox="1"/>
          <p:nvPr>
            <p:ph type="title"/>
          </p:nvPr>
        </p:nvSpPr>
        <p:spPr>
          <a:xfrm>
            <a:off x="781975" y="445025"/>
            <a:ext cx="154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3" name="Google Shape;73;gf8ebafd0bf_0_38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●"/>
              <a:defRPr>
                <a:latin typeface="Rubik"/>
                <a:ea typeface="Rubik"/>
                <a:cs typeface="Rubik"/>
                <a:sym typeface="Rubik"/>
              </a:defRPr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ubik"/>
              <a:buChar char="○"/>
              <a:defRPr>
                <a:latin typeface="Rubik"/>
                <a:ea typeface="Rubik"/>
                <a:cs typeface="Rubik"/>
                <a:sym typeface="Rubik"/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ubik"/>
              <a:buChar char="■"/>
              <a:defRPr>
                <a:latin typeface="Rubik"/>
                <a:ea typeface="Rubik"/>
                <a:cs typeface="Rubik"/>
                <a:sym typeface="Rubik"/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ubik"/>
              <a:buChar char="●"/>
              <a:defRPr>
                <a:latin typeface="Rubik"/>
                <a:ea typeface="Rubik"/>
                <a:cs typeface="Rubik"/>
                <a:sym typeface="Rubik"/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ubik"/>
              <a:buChar char="○"/>
              <a:defRPr>
                <a:latin typeface="Rubik"/>
                <a:ea typeface="Rubik"/>
                <a:cs typeface="Rubik"/>
                <a:sym typeface="Rubik"/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" name="Google Shape;74;gf8ebafd0bf_0_3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5" name="Google Shape;75;gf8ebafd0bf_0_381"/>
          <p:cNvSpPr/>
          <p:nvPr/>
        </p:nvSpPr>
        <p:spPr>
          <a:xfrm>
            <a:off x="7875900" y="142125"/>
            <a:ext cx="1028700" cy="46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" name="Google Shape;76;gf8ebafd0bf_0_3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54075" y="142125"/>
            <a:ext cx="840701" cy="22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gf8ebafd0bf_0_38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gf8ebafd0bf_0_388"/>
          <p:cNvSpPr txBox="1"/>
          <p:nvPr>
            <p:ph type="title"/>
          </p:nvPr>
        </p:nvSpPr>
        <p:spPr>
          <a:xfrm>
            <a:off x="2320250" y="1087400"/>
            <a:ext cx="5526600" cy="17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80" name="Google Shape;80;gf8ebafd0bf_0_3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1" name="Google Shape;81;gf8ebafd0bf_0_388"/>
          <p:cNvSpPr/>
          <p:nvPr/>
        </p:nvSpPr>
        <p:spPr>
          <a:xfrm>
            <a:off x="7875900" y="142125"/>
            <a:ext cx="1028700" cy="46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gf8ebafd0bf_0_3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54075" y="142125"/>
            <a:ext cx="840701" cy="22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8ebafd0bf_0_3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gf8ebafd0bf_0_39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6" name="Google Shape;86;gf8ebafd0bf_0_39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7" name="Google Shape;87;gf8ebafd0bf_0_3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8ebafd0bf_0_3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gf8ebafd0bf_0_3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8ebafd0bf_0_40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gf8ebafd0bf_0_40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gf8ebafd0bf_0_4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8ebafd0bf_0_40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7" name="Google Shape;97;gf8ebafd0bf_0_4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8ebafd0bf_0_40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gf8ebafd0bf_0_40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1" name="Google Shape;101;gf8ebafd0bf_0_40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gf8ebafd0bf_0_40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" name="Google Shape;103;gf8ebafd0bf_0_4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0"/>
          <p:cNvSpPr txBox="1"/>
          <p:nvPr>
            <p:ph type="title"/>
          </p:nvPr>
        </p:nvSpPr>
        <p:spPr>
          <a:xfrm>
            <a:off x="781975" y="445025"/>
            <a:ext cx="154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FF4"/>
              </a:buClr>
              <a:buSzPts val="1600"/>
              <a:buFont typeface="Rubik"/>
              <a:buNone/>
              <a:defRPr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9" name="Google Shape;1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●"/>
              <a:defRPr>
                <a:latin typeface="Rubik"/>
                <a:ea typeface="Rubik"/>
                <a:cs typeface="Rubik"/>
                <a:sym typeface="Rubik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ubik"/>
              <a:buChar char="○"/>
              <a:defRPr>
                <a:latin typeface="Rubik"/>
                <a:ea typeface="Rubik"/>
                <a:cs typeface="Rubik"/>
                <a:sym typeface="Rubik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ubik"/>
              <a:buChar char="■"/>
              <a:defRPr>
                <a:latin typeface="Rubik"/>
                <a:ea typeface="Rubik"/>
                <a:cs typeface="Rubik"/>
                <a:sym typeface="Rubik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ubik"/>
              <a:buChar char="●"/>
              <a:defRPr>
                <a:latin typeface="Rubik"/>
                <a:ea typeface="Rubik"/>
                <a:cs typeface="Rubik"/>
                <a:sym typeface="Rubik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ubik"/>
              <a:buChar char="○"/>
              <a:defRPr>
                <a:latin typeface="Rubik"/>
                <a:ea typeface="Rubik"/>
                <a:cs typeface="Rubik"/>
                <a:sym typeface="Rubik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" name="Google Shape;21;p20"/>
          <p:cNvSpPr/>
          <p:nvPr/>
        </p:nvSpPr>
        <p:spPr>
          <a:xfrm>
            <a:off x="7875900" y="142125"/>
            <a:ext cx="1028700" cy="46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54075" y="142125"/>
            <a:ext cx="840701" cy="22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8ebafd0bf_0_41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6" name="Google Shape;106;gf8ebafd0bf_0_4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8ebafd0bf_0_4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9" name="Google Shape;109;gf8ebafd0bf_0_4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gf8ebafd0bf_0_4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8ebafd0bf_0_4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1"/>
          <p:cNvSpPr txBox="1"/>
          <p:nvPr>
            <p:ph type="title"/>
          </p:nvPr>
        </p:nvSpPr>
        <p:spPr>
          <a:xfrm>
            <a:off x="2320250" y="1087400"/>
            <a:ext cx="5526600" cy="17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ubik Light"/>
              <a:buNone/>
              <a:defRPr sz="36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6" name="Google Shape;2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7" name="Google Shape;27;p21"/>
          <p:cNvSpPr/>
          <p:nvPr/>
        </p:nvSpPr>
        <p:spPr>
          <a:xfrm>
            <a:off x="7875900" y="142125"/>
            <a:ext cx="1028700" cy="46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Google Shape;2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54075" y="142125"/>
            <a:ext cx="840701" cy="22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2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2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2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2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2" name="Google Shape;5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f8ebafd0bf_0_3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gf8ebafd0bf_0_3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gf8ebafd0bf_0_3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Relationship Id="rId4" Type="http://schemas.openxmlformats.org/officeDocument/2006/relationships/image" Target="../media/image2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habr.com/ru/company/npo-comp/blog/223833/" TargetMode="External"/><Relationship Id="rId4" Type="http://schemas.openxmlformats.org/officeDocument/2006/relationships/hyperlink" Target="https://habr.com/ru/post/358142/" TargetMode="External"/><Relationship Id="rId5" Type="http://schemas.openxmlformats.org/officeDocument/2006/relationships/hyperlink" Target="https://qa-academy.by/qaacademy/news/klassifikaciya-vidov-testirovaniya/" TargetMode="External"/><Relationship Id="rId6" Type="http://schemas.openxmlformats.org/officeDocument/2006/relationships/hyperlink" Target="http://okiseleva.blogspot.com/2015/01/blog-post_64.html" TargetMode="External"/><Relationship Id="rId7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vc.ru/flood/42084-agile-ili-waterfall-sravnenie-metodologiy-veb-razrabotki" TargetMode="External"/><Relationship Id="rId4" Type="http://schemas.openxmlformats.org/officeDocument/2006/relationships/hyperlink" Target="https://habr.com/ru/company/hygger/blog/351048/" TargetMode="External"/><Relationship Id="rId5" Type="http://schemas.openxmlformats.org/officeDocument/2006/relationships/hyperlink" Target="https://www.google.com/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slide" Target="/ppt/slides/slide32.xml"/><Relationship Id="rId4" Type="http://schemas.openxmlformats.org/officeDocument/2006/relationships/slide" Target="/ppt/slides/slide31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www.draw.io/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"/>
          <p:cNvSpPr txBox="1"/>
          <p:nvPr>
            <p:ph type="ctrTitle"/>
          </p:nvPr>
        </p:nvSpPr>
        <p:spPr>
          <a:xfrm>
            <a:off x="790750" y="519150"/>
            <a:ext cx="80415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/>
              <a:t>Основы тестирования ПО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/>
              <a:t>Принципы тестирования</a:t>
            </a:r>
            <a:endParaRPr sz="1500"/>
          </a:p>
        </p:txBody>
      </p:sp>
      <p:sp>
        <p:nvSpPr>
          <p:cNvPr id="192" name="Google Shape;192;p8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93" name="Google Shape;19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94" name="Google Shape;194;p8"/>
          <p:cNvSpPr txBox="1"/>
          <p:nvPr>
            <p:ph idx="1" type="body"/>
          </p:nvPr>
        </p:nvSpPr>
        <p:spPr>
          <a:xfrm>
            <a:off x="2336025" y="377000"/>
            <a:ext cx="5528100" cy="39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Принцип 6</a:t>
            </a:r>
            <a:r>
              <a:rPr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 — Тестирование зависит от контекста (Testing is concept depending)</a:t>
            </a:r>
            <a:endParaRPr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3025" y="1265225"/>
            <a:ext cx="3590725" cy="357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/>
              <a:t>Принципы тестирования</a:t>
            </a:r>
            <a:endParaRPr sz="1500"/>
          </a:p>
        </p:txBody>
      </p:sp>
      <p:sp>
        <p:nvSpPr>
          <p:cNvPr id="201" name="Google Shape;201;p9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02" name="Google Shape;20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3" name="Google Shape;203;p9"/>
          <p:cNvSpPr txBox="1"/>
          <p:nvPr>
            <p:ph idx="1" type="body"/>
          </p:nvPr>
        </p:nvSpPr>
        <p:spPr>
          <a:xfrm>
            <a:off x="2336025" y="296225"/>
            <a:ext cx="5528100" cy="4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Принцип 7</a:t>
            </a:r>
            <a:r>
              <a:rPr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 — Заблуждение об отсутствии ошибок (Absence-of-errors fallacy)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p9"/>
          <p:cNvPicPr preferRelativeResize="0"/>
          <p:nvPr/>
        </p:nvPicPr>
        <p:blipFill rotWithShape="1">
          <a:blip r:embed="rId3">
            <a:alphaModFix/>
          </a:blip>
          <a:srcRect b="15184" l="22751" r="23130" t="25915"/>
          <a:stretch/>
        </p:blipFill>
        <p:spPr>
          <a:xfrm>
            <a:off x="2490950" y="1265225"/>
            <a:ext cx="4631849" cy="348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0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 sz="1500"/>
              <a:t>Виды тестирования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500"/>
          </a:p>
        </p:txBody>
      </p:sp>
      <p:sp>
        <p:nvSpPr>
          <p:cNvPr id="210" name="Google Shape;21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1" name="Google Shape;211;p10"/>
          <p:cNvSpPr txBox="1"/>
          <p:nvPr>
            <p:ph idx="1" type="body"/>
          </p:nvPr>
        </p:nvSpPr>
        <p:spPr>
          <a:xfrm>
            <a:off x="2325775" y="916275"/>
            <a:ext cx="5528100" cy="38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 функциональности: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Функциональные виды тестирования: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функциональное тестирование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тестирование пользовательского интерфейса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тестирование безопасности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тестирование взаимодействия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Нефункциональные виды тестирования: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нагрузочное тестирование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стресс-тестирование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тестирование производительности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usability testing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1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 sz="1500"/>
              <a:t>Виды тестирования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500"/>
          </a:p>
        </p:txBody>
      </p:sp>
      <p:sp>
        <p:nvSpPr>
          <p:cNvPr id="217" name="Google Shape;217;p11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18" name="Google Shape;21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9" name="Google Shape;219;p11"/>
          <p:cNvSpPr txBox="1"/>
          <p:nvPr>
            <p:ph idx="1" type="body"/>
          </p:nvPr>
        </p:nvSpPr>
        <p:spPr>
          <a:xfrm>
            <a:off x="2336025" y="445025"/>
            <a:ext cx="5528100" cy="47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 связи с изменениями продукта:</a:t>
            </a:r>
            <a:b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smoke testing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регрессионное тестирование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повторное тестирование (re-testing)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тестирование сборки/build verification test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санитарное тестирование/sanity testing</a:t>
            </a:r>
            <a:endParaRPr/>
          </a:p>
        </p:txBody>
      </p:sp>
      <p:pic>
        <p:nvPicPr>
          <p:cNvPr id="220" name="Google Shape;220;p11"/>
          <p:cNvPicPr preferRelativeResize="0"/>
          <p:nvPr/>
        </p:nvPicPr>
        <p:blipFill rotWithShape="1">
          <a:blip r:embed="rId3">
            <a:alphaModFix/>
          </a:blip>
          <a:srcRect b="5699" l="10507" r="54998" t="21789"/>
          <a:stretch/>
        </p:blipFill>
        <p:spPr>
          <a:xfrm>
            <a:off x="2712600" y="2410025"/>
            <a:ext cx="2253550" cy="242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6150" y="2410025"/>
            <a:ext cx="2425125" cy="242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 sz="1500"/>
              <a:t>Виды тестирования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500"/>
          </a:p>
        </p:txBody>
      </p:sp>
      <p:sp>
        <p:nvSpPr>
          <p:cNvPr id="227" name="Google Shape;227;p12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28" name="Google Shape;22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29" name="Google Shape;229;p12"/>
          <p:cNvSpPr txBox="1"/>
          <p:nvPr>
            <p:ph idx="1" type="body"/>
          </p:nvPr>
        </p:nvSpPr>
        <p:spPr>
          <a:xfrm>
            <a:off x="2268700" y="445025"/>
            <a:ext cx="5528100" cy="46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 н</a:t>
            </a:r>
            <a: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аправлению тестирования:</a:t>
            </a:r>
            <a:b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</a:t>
            </a: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озитивное тестирование - прямые сценарии, ожидаемое поведение пользователя;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негативное тестирование - как продукт ведет себя, когда пользователь ведет себя не так, как должен </a:t>
            </a:r>
            <a:endParaRPr/>
          </a:p>
        </p:txBody>
      </p:sp>
      <p:pic>
        <p:nvPicPr>
          <p:cNvPr id="230" name="Google Shape;23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5700" y="2315525"/>
            <a:ext cx="4256376" cy="248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3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 sz="1500"/>
              <a:t>Виды тестирования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500"/>
          </a:p>
        </p:txBody>
      </p:sp>
      <p:sp>
        <p:nvSpPr>
          <p:cNvPr id="236" name="Google Shape;236;p13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37" name="Google Shape;23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38" name="Google Shape;238;p13"/>
          <p:cNvSpPr txBox="1"/>
          <p:nvPr>
            <p:ph idx="1" type="body"/>
          </p:nvPr>
        </p:nvSpPr>
        <p:spPr>
          <a:xfrm>
            <a:off x="2336025" y="445025"/>
            <a:ext cx="5528100" cy="38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 знанию системы:</a:t>
            </a:r>
            <a:b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тестирование черного ящика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тестирование белого ящика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тестирование серого ящика</a:t>
            </a:r>
            <a:endParaRPr/>
          </a:p>
        </p:txBody>
      </p:sp>
      <p:pic>
        <p:nvPicPr>
          <p:cNvPr id="239" name="Google Shape;23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675" y="2011563"/>
            <a:ext cx="4876800" cy="290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4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 sz="1500"/>
              <a:t>Виды тестирования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500"/>
          </a:p>
        </p:txBody>
      </p:sp>
      <p:sp>
        <p:nvSpPr>
          <p:cNvPr id="245" name="Google Shape;245;p14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46" name="Google Shape;24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7" name="Google Shape;247;p14"/>
          <p:cNvSpPr txBox="1"/>
          <p:nvPr>
            <p:ph idx="1" type="body"/>
          </p:nvPr>
        </p:nvSpPr>
        <p:spPr>
          <a:xfrm>
            <a:off x="2336025" y="445025"/>
            <a:ext cx="5528100" cy="38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 степени автоматизации:</a:t>
            </a:r>
            <a:b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ручное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полуавтоматизированное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автоматизированное</a:t>
            </a:r>
            <a:endParaRPr/>
          </a:p>
        </p:txBody>
      </p:sp>
      <p:pic>
        <p:nvPicPr>
          <p:cNvPr id="248" name="Google Shape;24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450" y="2361748"/>
            <a:ext cx="7911351" cy="230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5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 sz="1500"/>
              <a:t>Виды тестирования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500"/>
          </a:p>
        </p:txBody>
      </p:sp>
      <p:sp>
        <p:nvSpPr>
          <p:cNvPr id="254" name="Google Shape;254;p15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55" name="Google Shape;25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56" name="Google Shape;256;p15"/>
          <p:cNvSpPr txBox="1"/>
          <p:nvPr>
            <p:ph idx="1" type="body"/>
          </p:nvPr>
        </p:nvSpPr>
        <p:spPr>
          <a:xfrm>
            <a:off x="2336025" y="375600"/>
            <a:ext cx="5528100" cy="44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 уровню тестирования:</a:t>
            </a:r>
            <a:b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модульное (компонентное)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интеграционное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системное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 исполнителям тестирования:</a:t>
            </a:r>
            <a:b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альфа-тестирование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бета-тестирование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 формальности:</a:t>
            </a:r>
            <a:br>
              <a:rPr b="1"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по тестам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исследовательское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свободное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f843222670_0_42"/>
          <p:cNvSpPr txBox="1"/>
          <p:nvPr>
            <p:ph type="title"/>
          </p:nvPr>
        </p:nvSpPr>
        <p:spPr>
          <a:xfrm>
            <a:off x="781975" y="445025"/>
            <a:ext cx="163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Виды тестирования</a:t>
            </a:r>
            <a:endParaRPr/>
          </a:p>
        </p:txBody>
      </p:sp>
      <p:sp>
        <p:nvSpPr>
          <p:cNvPr id="262" name="Google Shape;262;gf843222670_0_42"/>
          <p:cNvSpPr txBox="1"/>
          <p:nvPr>
            <p:ph idx="1" type="body"/>
          </p:nvPr>
        </p:nvSpPr>
        <p:spPr>
          <a:xfrm>
            <a:off x="2524125" y="119625"/>
            <a:ext cx="5238900" cy="44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С другими классификациями и полезными материалами по видам тестирования можно ознакомиться ЗДЕСЬ:</a:t>
            </a:r>
            <a:br>
              <a:rPr lang="ru" sz="1400"/>
            </a:br>
            <a:br>
              <a:rPr lang="ru" sz="1400"/>
            </a:br>
            <a:r>
              <a:rPr lang="ru" sz="1400" u="sng">
                <a:solidFill>
                  <a:schemeClr val="hlink"/>
                </a:solidFill>
                <a:hlinkClick r:id="rId3"/>
              </a:rPr>
              <a:t>Классификация видов тестирования / Хабр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u="sng">
                <a:solidFill>
                  <a:schemeClr val="hlink"/>
                </a:solidFill>
                <a:hlinkClick r:id="rId4"/>
              </a:rPr>
              <a:t>В чём разница Smoke, Sanity, Regression, Re-test и как их различать?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u="sng">
                <a:solidFill>
                  <a:schemeClr val="hlink"/>
                </a:solidFill>
                <a:hlinkClick r:id="rId5"/>
              </a:rPr>
              <a:t>Классификация видов тестирования: по целям, уровню, важности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u="sng">
                <a:solidFill>
                  <a:schemeClr val="hlink"/>
                </a:solidFill>
                <a:hlinkClick r:id="rId6"/>
              </a:rPr>
              <a:t>Как искать баги — исследовательские туры Уиттакера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f843222670_0_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264" name="Google Shape;264;gf843222670_0_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75275" y="2482025"/>
            <a:ext cx="5809892" cy="248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f8ebafd0bf_0_0"/>
          <p:cNvSpPr txBox="1"/>
          <p:nvPr>
            <p:ph type="ctrTitle"/>
          </p:nvPr>
        </p:nvSpPr>
        <p:spPr>
          <a:xfrm>
            <a:off x="790750" y="519150"/>
            <a:ext cx="80415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/>
              <a:t>Процесс разработки ПО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1846aa523_0_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23" name="Google Shape;123;g101846aa523_0_19"/>
          <p:cNvPicPr preferRelativeResize="0"/>
          <p:nvPr/>
        </p:nvPicPr>
        <p:blipFill rotWithShape="1">
          <a:blip r:embed="rId3">
            <a:alphaModFix/>
          </a:blip>
          <a:srcRect b="8181" l="0" r="0" t="0"/>
          <a:stretch/>
        </p:blipFill>
        <p:spPr>
          <a:xfrm>
            <a:off x="3211363" y="1164450"/>
            <a:ext cx="3566475" cy="3579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101846aa523_0_19"/>
          <p:cNvSpPr txBox="1"/>
          <p:nvPr/>
        </p:nvSpPr>
        <p:spPr>
          <a:xfrm>
            <a:off x="2907300" y="371125"/>
            <a:ext cx="427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555555"/>
                </a:solidFill>
                <a:latin typeface="Rubik"/>
                <a:ea typeface="Rubik"/>
                <a:cs typeface="Rubik"/>
                <a:sym typeface="Rubik"/>
              </a:rPr>
              <a:t>Что такое тестирование?</a:t>
            </a:r>
            <a:endParaRPr b="1" sz="2400">
              <a:solidFill>
                <a:srgbClr val="555555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01213d4f07_0_0"/>
          <p:cNvSpPr txBox="1"/>
          <p:nvPr>
            <p:ph idx="1" type="subTitle"/>
          </p:nvPr>
        </p:nvSpPr>
        <p:spPr>
          <a:xfrm>
            <a:off x="2544325" y="528300"/>
            <a:ext cx="5121600" cy="42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Способ разработки выбирается исходя из задач бизнеса, объема работ, времени и бюджета. </a:t>
            </a:r>
            <a:endParaRPr sz="1400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Наиболее популярными считаются </a:t>
            </a:r>
            <a:r>
              <a:rPr b="1" lang="ru" sz="1400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Waterfall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- каскадная, и </a:t>
            </a:r>
            <a:r>
              <a:rPr b="1" lang="ru" sz="1400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Agile</a:t>
            </a:r>
            <a: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- гибкая.</a:t>
            </a:r>
            <a:endParaRPr sz="1400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ru" sz="1400">
                <a:solidFill>
                  <a:schemeClr val="dk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101213d4f07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76" name="Google Shape;276;g101213d4f07_0_0"/>
          <p:cNvSpPr txBox="1"/>
          <p:nvPr>
            <p:ph idx="4294967295"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rPr>
              <a:t>Методологии</a:t>
            </a:r>
            <a:endParaRPr sz="1600">
              <a:solidFill>
                <a:srgbClr val="4F4FF4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" sz="1600">
                <a:solidFill>
                  <a:srgbClr val="4F4FF4"/>
                </a:solidFill>
                <a:latin typeface="Rubik"/>
                <a:ea typeface="Rubik"/>
                <a:cs typeface="Rubik"/>
                <a:sym typeface="Rubik"/>
              </a:rPr>
              <a:t>разработки</a:t>
            </a:r>
            <a:endParaRPr sz="1600">
              <a:solidFill>
                <a:srgbClr val="4F4FF4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77" name="Google Shape;277;g101213d4f0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777" y="1800850"/>
            <a:ext cx="5407151" cy="312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f8ebafd0bf_0_58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 </a:t>
            </a:r>
            <a:r>
              <a:rPr lang="ru"/>
              <a:t>разработки</a:t>
            </a:r>
            <a:endParaRPr/>
          </a:p>
        </p:txBody>
      </p:sp>
      <p:sp>
        <p:nvSpPr>
          <p:cNvPr id="283" name="Google Shape;283;gf8ebafd0bf_0_58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/>
              <a:t>Отделы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84" name="Google Shape;284;gf8ebafd0bf_0_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85" name="Google Shape;285;gf8ebafd0bf_0_58"/>
          <p:cNvSpPr txBox="1"/>
          <p:nvPr>
            <p:ph idx="1" type="body"/>
          </p:nvPr>
        </p:nvSpPr>
        <p:spPr>
          <a:xfrm>
            <a:off x="2336025" y="971600"/>
            <a:ext cx="55281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PM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Analysts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Designers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Android dev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iOS dev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Frontend dev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Backend dev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QA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Support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8ebafd0bf_0_119"/>
          <p:cNvSpPr txBox="1"/>
          <p:nvPr>
            <p:ph type="title"/>
          </p:nvPr>
        </p:nvSpPr>
        <p:spPr>
          <a:xfrm>
            <a:off x="781975" y="360775"/>
            <a:ext cx="1543800" cy="11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 </a:t>
            </a:r>
            <a:r>
              <a:rPr lang="ru"/>
              <a:t>разработки</a:t>
            </a:r>
            <a:endParaRPr/>
          </a:p>
        </p:txBody>
      </p:sp>
      <p:sp>
        <p:nvSpPr>
          <p:cNvPr id="291" name="Google Shape;291;gf8ebafd0bf_0_1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92" name="Google Shape;292;gf8ebafd0bf_0_119"/>
          <p:cNvSpPr txBox="1"/>
          <p:nvPr>
            <p:ph idx="1" type="body"/>
          </p:nvPr>
        </p:nvSpPr>
        <p:spPr>
          <a:xfrm>
            <a:off x="2336025" y="1265225"/>
            <a:ext cx="55281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PM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Android</a:t>
            </a:r>
            <a:endParaRPr/>
          </a:p>
        </p:txBody>
      </p:sp>
      <p:pic>
        <p:nvPicPr>
          <p:cNvPr id="293" name="Google Shape;293;gf8ebafd0bf_0_1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9013" y="1122415"/>
            <a:ext cx="6045974" cy="3725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f8ebafd0bf_0_180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 </a:t>
            </a:r>
            <a:r>
              <a:rPr lang="ru"/>
              <a:t>разработки</a:t>
            </a:r>
            <a:endParaRPr/>
          </a:p>
        </p:txBody>
      </p:sp>
      <p:sp>
        <p:nvSpPr>
          <p:cNvPr id="299" name="Google Shape;299;gf8ebafd0bf_0_180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ru"/>
              <a:t>Management</a:t>
            </a:r>
            <a:endParaRPr/>
          </a:p>
        </p:txBody>
      </p:sp>
      <p:sp>
        <p:nvSpPr>
          <p:cNvPr id="300" name="Google Shape;300;gf8ebafd0bf_0_1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01" name="Google Shape;301;gf8ebafd0bf_0_180"/>
          <p:cNvSpPr txBox="1"/>
          <p:nvPr>
            <p:ph idx="1" type="body"/>
          </p:nvPr>
        </p:nvSpPr>
        <p:spPr>
          <a:xfrm>
            <a:off x="2336025" y="1265225"/>
            <a:ext cx="55281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Product owner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Account manager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Project manager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Project administrator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f8ebafd0bf_0_241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 </a:t>
            </a:r>
            <a:r>
              <a:rPr lang="ru"/>
              <a:t>разработки</a:t>
            </a:r>
            <a:endParaRPr/>
          </a:p>
        </p:txBody>
      </p:sp>
      <p:sp>
        <p:nvSpPr>
          <p:cNvPr id="307" name="Google Shape;307;gf8ebafd0bf_0_241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ru"/>
              <a:t>Analytics</a:t>
            </a:r>
            <a:endParaRPr/>
          </a:p>
        </p:txBody>
      </p:sp>
      <p:sp>
        <p:nvSpPr>
          <p:cNvPr id="308" name="Google Shape;308;gf8ebafd0bf_0_2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09" name="Google Shape;309;gf8ebafd0bf_0_241"/>
          <p:cNvSpPr txBox="1"/>
          <p:nvPr>
            <p:ph idx="1" type="body"/>
          </p:nvPr>
        </p:nvSpPr>
        <p:spPr>
          <a:xfrm>
            <a:off x="2336025" y="1265225"/>
            <a:ext cx="55281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Business analyst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System analyst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Product analyst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f8ebafd0bf_0_363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 </a:t>
            </a:r>
            <a:r>
              <a:rPr lang="ru"/>
              <a:t>разработки</a:t>
            </a:r>
            <a:endParaRPr/>
          </a:p>
        </p:txBody>
      </p:sp>
      <p:sp>
        <p:nvSpPr>
          <p:cNvPr id="315" name="Google Shape;315;gf8ebafd0bf_0_363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ru"/>
              <a:t>Design</a:t>
            </a:r>
            <a:endParaRPr/>
          </a:p>
        </p:txBody>
      </p:sp>
      <p:sp>
        <p:nvSpPr>
          <p:cNvPr id="316" name="Google Shape;316;gf8ebafd0bf_0_3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17" name="Google Shape;317;gf8ebafd0bf_0_363"/>
          <p:cNvSpPr txBox="1"/>
          <p:nvPr>
            <p:ph idx="1" type="body"/>
          </p:nvPr>
        </p:nvSpPr>
        <p:spPr>
          <a:xfrm>
            <a:off x="2336025" y="1265225"/>
            <a:ext cx="55281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Designer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UX researcher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f8ebafd0bf_0_424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 </a:t>
            </a:r>
            <a:r>
              <a:rPr lang="ru"/>
              <a:t>разработки</a:t>
            </a:r>
            <a:endParaRPr/>
          </a:p>
        </p:txBody>
      </p:sp>
      <p:sp>
        <p:nvSpPr>
          <p:cNvPr id="323" name="Google Shape;323;gf8ebafd0bf_0_424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ru"/>
              <a:t>Development</a:t>
            </a:r>
            <a:endParaRPr/>
          </a:p>
        </p:txBody>
      </p:sp>
      <p:sp>
        <p:nvSpPr>
          <p:cNvPr id="324" name="Google Shape;324;gf8ebafd0bf_0_4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25" name="Google Shape;325;gf8ebafd0bf_0_424"/>
          <p:cNvSpPr txBox="1"/>
          <p:nvPr>
            <p:ph idx="1" type="body"/>
          </p:nvPr>
        </p:nvSpPr>
        <p:spPr>
          <a:xfrm>
            <a:off x="2336025" y="1265225"/>
            <a:ext cx="55281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Android developer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iOS developer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Frontend developer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Backend developer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DevOps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System architect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f8ebafd0bf_0_485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 </a:t>
            </a:r>
            <a:r>
              <a:rPr lang="ru"/>
              <a:t>разработки</a:t>
            </a:r>
            <a:endParaRPr/>
          </a:p>
        </p:txBody>
      </p:sp>
      <p:sp>
        <p:nvSpPr>
          <p:cNvPr id="331" name="Google Shape;331;gf8ebafd0bf_0_485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ru"/>
              <a:t>Testing</a:t>
            </a:r>
            <a:endParaRPr/>
          </a:p>
        </p:txBody>
      </p:sp>
      <p:sp>
        <p:nvSpPr>
          <p:cNvPr id="332" name="Google Shape;332;gf8ebafd0bf_0_4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33" name="Google Shape;333;gf8ebafd0bf_0_485"/>
          <p:cNvSpPr txBox="1"/>
          <p:nvPr>
            <p:ph idx="1" type="body"/>
          </p:nvPr>
        </p:nvSpPr>
        <p:spPr>
          <a:xfrm>
            <a:off x="2336025" y="1265225"/>
            <a:ext cx="55281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QA Engineer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QA Lead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QA Automation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ru"/>
              <a:t>* support engineer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f843222670_0_6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 </a:t>
            </a:r>
            <a:r>
              <a:rPr lang="ru"/>
              <a:t>разработки</a:t>
            </a:r>
            <a:endParaRPr/>
          </a:p>
        </p:txBody>
      </p:sp>
      <p:sp>
        <p:nvSpPr>
          <p:cNvPr id="339" name="Google Shape;339;gf843222670_0_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40" name="Google Shape;340;gf843222670_0_6"/>
          <p:cNvSpPr txBox="1"/>
          <p:nvPr>
            <p:ph idx="1" type="body"/>
          </p:nvPr>
        </p:nvSpPr>
        <p:spPr>
          <a:xfrm>
            <a:off x="2336025" y="371475"/>
            <a:ext cx="5528100" cy="42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Test Engineer </a:t>
            </a:r>
            <a:r>
              <a:rPr b="1" lang="ru"/>
              <a:t>(тестировщик)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Quality Сontrol Engineer </a:t>
            </a:r>
            <a:r>
              <a:rPr b="1" lang="ru"/>
              <a:t>(QC)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 Quality Assurance Engineer </a:t>
            </a:r>
            <a:r>
              <a:rPr b="1" lang="ru"/>
              <a:t>(QA)</a:t>
            </a:r>
            <a:endParaRPr b="1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1" name="Google Shape;341;gf843222670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9975" y="1604800"/>
            <a:ext cx="4700190" cy="313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f8ebafd0bf_0_546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"/>
              <a:t>разработки</a:t>
            </a:r>
            <a:endParaRPr/>
          </a:p>
        </p:txBody>
      </p:sp>
      <p:sp>
        <p:nvSpPr>
          <p:cNvPr id="347" name="Google Shape;347;gf8ebafd0bf_0_546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ru"/>
              <a:t>Участники:</a:t>
            </a:r>
            <a:endParaRPr/>
          </a:p>
        </p:txBody>
      </p:sp>
      <p:sp>
        <p:nvSpPr>
          <p:cNvPr id="348" name="Google Shape;348;gf8ebafd0bf_0_5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49" name="Google Shape;349;gf8ebafd0bf_0_546"/>
          <p:cNvSpPr txBox="1"/>
          <p:nvPr>
            <p:ph idx="1" type="body"/>
          </p:nvPr>
        </p:nvSpPr>
        <p:spPr>
          <a:xfrm>
            <a:off x="2336025" y="1265225"/>
            <a:ext cx="55281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Product owner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Project manager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Business analyst/System analyst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Designer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Backend developer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iOS/Android/Frontend developer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ru"/>
              <a:t>QA engineer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f8ebafd0bf_0_793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 sz="1500"/>
              <a:t>Основы тестирования ПО</a:t>
            </a:r>
            <a:endParaRPr sz="1500"/>
          </a:p>
        </p:txBody>
      </p:sp>
      <p:sp>
        <p:nvSpPr>
          <p:cNvPr id="130" name="Google Shape;130;gf8ebafd0bf_0_793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31" name="Google Shape;131;gf8ebafd0bf_0_7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32" name="Google Shape;132;gf8ebafd0bf_0_793"/>
          <p:cNvSpPr txBox="1"/>
          <p:nvPr>
            <p:ph idx="1" type="body"/>
          </p:nvPr>
        </p:nvSpPr>
        <p:spPr>
          <a:xfrm>
            <a:off x="2336025" y="667775"/>
            <a:ext cx="5528100" cy="20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обеспечения - </a:t>
            </a: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проверка соответствия между реальным и ожидаемым поведением программы, осуществляемая на конечном наборе тестов, выбранном определённым образом. </a:t>
            </a:r>
            <a:endParaRPr/>
          </a:p>
        </p:txBody>
      </p:sp>
      <p:pic>
        <p:nvPicPr>
          <p:cNvPr id="133" name="Google Shape;133;gf8ebafd0bf_0_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3600" y="2749725"/>
            <a:ext cx="3712950" cy="215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f8ebafd0bf_0_607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"/>
              <a:t>разработки</a:t>
            </a:r>
            <a:endParaRPr/>
          </a:p>
        </p:txBody>
      </p:sp>
      <p:sp>
        <p:nvSpPr>
          <p:cNvPr id="355" name="Google Shape;355;gf8ebafd0bf_0_6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56" name="Google Shape;356;gf8ebafd0bf_0_6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72725"/>
            <a:ext cx="8839198" cy="2398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f8ebafd0bf_0_667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 </a:t>
            </a:r>
            <a:r>
              <a:rPr lang="ru"/>
              <a:t>разработки</a:t>
            </a:r>
            <a:endParaRPr/>
          </a:p>
        </p:txBody>
      </p:sp>
      <p:sp>
        <p:nvSpPr>
          <p:cNvPr id="362" name="Google Shape;362;gf8ebafd0bf_0_6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63" name="Google Shape;363;gf8ebafd0bf_0_6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01788"/>
            <a:ext cx="8839201" cy="2739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f8ebafd0bf_0_727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Процесс разработки</a:t>
            </a:r>
            <a:endParaRPr/>
          </a:p>
        </p:txBody>
      </p:sp>
      <p:sp>
        <p:nvSpPr>
          <p:cNvPr id="369" name="Google Shape;369;gf8ebafd0bf_0_7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70" name="Google Shape;370;gf8ebafd0bf_0_7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425" y="1466513"/>
            <a:ext cx="8537148" cy="244077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gf8ebafd0bf_0_727"/>
          <p:cNvSpPr txBox="1"/>
          <p:nvPr/>
        </p:nvSpPr>
        <p:spPr>
          <a:xfrm>
            <a:off x="2478950" y="445025"/>
            <a:ext cx="352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Rubik"/>
                <a:ea typeface="Rubik"/>
                <a:cs typeface="Rubik"/>
                <a:sym typeface="Rubik"/>
              </a:rPr>
              <a:t>Жизненный цикл задачи</a:t>
            </a:r>
            <a:endParaRPr sz="1800"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01213d4f07_0_12"/>
          <p:cNvSpPr txBox="1"/>
          <p:nvPr>
            <p:ph type="title"/>
          </p:nvPr>
        </p:nvSpPr>
        <p:spPr>
          <a:xfrm>
            <a:off x="781975" y="445025"/>
            <a:ext cx="154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Процесс разработки</a:t>
            </a:r>
            <a:endParaRPr/>
          </a:p>
        </p:txBody>
      </p:sp>
      <p:sp>
        <p:nvSpPr>
          <p:cNvPr id="377" name="Google Shape;377;g101213d4f07_0_12"/>
          <p:cNvSpPr txBox="1"/>
          <p:nvPr>
            <p:ph idx="1" type="body"/>
          </p:nvPr>
        </p:nvSpPr>
        <p:spPr>
          <a:xfrm>
            <a:off x="2405225" y="445025"/>
            <a:ext cx="5459400" cy="39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Дополнительные материалы: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Agile или Waterfall? Сравнение методологий веб-разработки — Офтоп на vc.ru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4"/>
              </a:rPr>
              <a:t>Scrum vs Kanban: в чем разница и что выбрать?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5"/>
              </a:rPr>
              <a:t>Google</a:t>
            </a:r>
            <a:r>
              <a:rPr lang="ru"/>
              <a:t> :)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101213d4f07_0_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01213d4f07_0_18"/>
          <p:cNvSpPr txBox="1"/>
          <p:nvPr>
            <p:ph type="title"/>
          </p:nvPr>
        </p:nvSpPr>
        <p:spPr>
          <a:xfrm>
            <a:off x="781975" y="445025"/>
            <a:ext cx="154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Процесс разработки</a:t>
            </a:r>
            <a:endParaRPr/>
          </a:p>
        </p:txBody>
      </p:sp>
      <p:sp>
        <p:nvSpPr>
          <p:cNvPr id="384" name="Google Shape;384;g101213d4f07_0_18"/>
          <p:cNvSpPr txBox="1"/>
          <p:nvPr>
            <p:ph idx="1" type="body"/>
          </p:nvPr>
        </p:nvSpPr>
        <p:spPr>
          <a:xfrm>
            <a:off x="2409825" y="445025"/>
            <a:ext cx="5454600" cy="46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38761D"/>
                </a:solidFill>
              </a:rPr>
              <a:t>Домашнее задание:</a:t>
            </a:r>
            <a:endParaRPr b="1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8761D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AutoNum type="arabicPeriod"/>
            </a:pPr>
            <a:r>
              <a:rPr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 помощью инструмента draw.io cоставить по аналогии с </a:t>
            </a:r>
            <a:r>
              <a:rPr lang="ru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3"/>
              </a:rPr>
              <a:t>ЖЦ задачи</a:t>
            </a:r>
            <a:r>
              <a:rPr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схему ЖЦ (жизненного цикла) дефекта. Указать для каждого статуса роли (кто может присваивать определённый статус задаче/дефекту).</a:t>
            </a:r>
            <a:r>
              <a:rPr b="1" lang="ru" sz="14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sz="14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Font typeface="Arial"/>
              <a:buAutoNum type="arabicPeriod"/>
            </a:pPr>
            <a:r>
              <a:rPr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Основываясь на самостоятельном изучении методологий разработки ПО, предположить, в каком ещё статусе могут быть таски/баги.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</a:pPr>
            <a:r>
              <a:rPr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 помощью инструмента draw.io д</a:t>
            </a:r>
            <a:r>
              <a:rPr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ополнить </a:t>
            </a:r>
            <a:r>
              <a:rPr lang="ru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схему с процессом разработки</a:t>
            </a:r>
            <a:r>
              <a:rPr lang="ru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артефактами, которые инженер создаёт на каждом из этапов QA (бирюзовые блоки). Учитывать, что артефактов может быть несколько.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g101213d4f07_0_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fa64d567a8_0_1"/>
          <p:cNvSpPr txBox="1"/>
          <p:nvPr>
            <p:ph type="title"/>
          </p:nvPr>
        </p:nvSpPr>
        <p:spPr>
          <a:xfrm>
            <a:off x="781975" y="445025"/>
            <a:ext cx="154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Процесс разработки</a:t>
            </a:r>
            <a:endParaRPr/>
          </a:p>
        </p:txBody>
      </p:sp>
      <p:sp>
        <p:nvSpPr>
          <p:cNvPr id="391" name="Google Shape;391;gfa64d567a8_0_1"/>
          <p:cNvSpPr txBox="1"/>
          <p:nvPr>
            <p:ph idx="1" type="body"/>
          </p:nvPr>
        </p:nvSpPr>
        <p:spPr>
          <a:xfrm>
            <a:off x="2325775" y="0"/>
            <a:ext cx="5454600" cy="46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700">
                <a:solidFill>
                  <a:srgbClr val="38761D"/>
                </a:solidFill>
              </a:rPr>
              <a:t>Окружение для д</a:t>
            </a:r>
            <a:r>
              <a:rPr b="1" lang="ru" sz="1700">
                <a:solidFill>
                  <a:srgbClr val="38761D"/>
                </a:solidFill>
              </a:rPr>
              <a:t>омашнего задани:</a:t>
            </a:r>
            <a:endParaRPr b="1" sz="17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lang="ru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Аутентифицироваться под своим Google аккаунтом в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Flowchart Maker &amp; Online Diagram Software</a:t>
            </a:r>
            <a:r>
              <a:rPr lang="ru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(В окне “Save diagrams to:” выбрать “Google Drive”, затем нажать кнопку Authorize и дать все доступы)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lang="ru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Выбрать Create New Diagram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lang="ru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 списке шаблонов выбрать группу Business, затем шаблон Timeline 2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lang="ru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Выполнить задания 1 и 3 (в разных файлах)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lang="ru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Для каждого файла настроить доступ по ссылке, для этого в правом верхнем углу нажать кнопку “Share”, в появившемся окне нажать “Разрешить доступ всем, у кого есть ссылка”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lang="ru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 Confluence в странице с названием [%nick_name%] ДЗ 1-2, разместить ссылки полученные в шаге 5 (Результат выполнения заданий 1 и 3), а также результат выполнения задания 2. 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lang="ru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Также разместить в Confluence на странице [%nick_name%] ДЗ 1-2 сами файлы, они лежать на гугл диске.</a:t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fa64d567a8_0_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01846aa523_0_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98" name="Google Shape;398;g101846aa523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6800" y="1297025"/>
            <a:ext cx="5768974" cy="3630425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g101846aa523_0_45"/>
          <p:cNvSpPr txBox="1"/>
          <p:nvPr/>
        </p:nvSpPr>
        <p:spPr>
          <a:xfrm>
            <a:off x="2451375" y="514350"/>
            <a:ext cx="4826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38761D"/>
                </a:solidFill>
              </a:rPr>
              <a:t>Дедлайн по домашнему заданию: </a:t>
            </a:r>
            <a:endParaRPr b="1" sz="18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38761D"/>
                </a:solidFill>
              </a:rPr>
              <a:t>15 ноября 18:00</a:t>
            </a:r>
            <a:endParaRPr b="1" sz="18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 sz="1500"/>
              <a:t>Цель тестирования</a:t>
            </a:r>
            <a:endParaRPr sz="1500"/>
          </a:p>
        </p:txBody>
      </p:sp>
      <p:sp>
        <p:nvSpPr>
          <p:cNvPr id="139" name="Google Shape;139;p2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40" name="Google Shape;14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41" name="Google Shape;141;p2"/>
          <p:cNvSpPr txBox="1"/>
          <p:nvPr>
            <p:ph idx="1" type="body"/>
          </p:nvPr>
        </p:nvSpPr>
        <p:spPr>
          <a:xfrm>
            <a:off x="2336025" y="971600"/>
            <a:ext cx="55281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Первичная - предоставление информации о качестве текущего продукта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Вторичная: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валидация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верификация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ru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обнаружение дефектов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 sz="1500"/>
              <a:t>Принципы тестирования</a:t>
            </a:r>
            <a:endParaRPr sz="1500"/>
          </a:p>
        </p:txBody>
      </p:sp>
      <p:sp>
        <p:nvSpPr>
          <p:cNvPr id="147" name="Google Shape;147;p3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48" name="Google Shape;14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49" name="Google Shape;149;p3"/>
          <p:cNvSpPr txBox="1"/>
          <p:nvPr>
            <p:ph idx="1" type="body"/>
          </p:nvPr>
        </p:nvSpPr>
        <p:spPr>
          <a:xfrm>
            <a:off x="2336025" y="445025"/>
            <a:ext cx="55281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Принцип 1</a:t>
            </a:r>
            <a:r>
              <a:rPr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 — Тестирование демонстрирует наличие дефектов (Testing shows presence of defects)</a:t>
            </a:r>
            <a:endParaRPr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4575" y="1796000"/>
            <a:ext cx="3801856" cy="286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/>
              <a:t>Принципы тестирования</a:t>
            </a:r>
            <a:endParaRPr sz="1500"/>
          </a:p>
        </p:txBody>
      </p:sp>
      <p:sp>
        <p:nvSpPr>
          <p:cNvPr id="156" name="Google Shape;156;p4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57" name="Google Shape;15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8" name="Google Shape;158;p4"/>
          <p:cNvSpPr txBox="1"/>
          <p:nvPr>
            <p:ph idx="1" type="body"/>
          </p:nvPr>
        </p:nvSpPr>
        <p:spPr>
          <a:xfrm>
            <a:off x="2336025" y="445025"/>
            <a:ext cx="5528100" cy="38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Принцип 2 </a:t>
            </a:r>
            <a:r>
              <a:rPr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— Исчерпывающее тестирование недостижимо (Exhaustive testing is impossible)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3900" y="1920188"/>
            <a:ext cx="4762500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/>
              <a:t>Принципы тестирования</a:t>
            </a:r>
            <a:endParaRPr sz="1500"/>
          </a:p>
        </p:txBody>
      </p:sp>
      <p:sp>
        <p:nvSpPr>
          <p:cNvPr id="165" name="Google Shape;165;p5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66" name="Google Shape;16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67" name="Google Shape;167;p5"/>
          <p:cNvSpPr txBox="1"/>
          <p:nvPr>
            <p:ph idx="1" type="body"/>
          </p:nvPr>
        </p:nvSpPr>
        <p:spPr>
          <a:xfrm>
            <a:off x="2336025" y="445025"/>
            <a:ext cx="5528100" cy="38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Принцип 3 </a:t>
            </a:r>
            <a:r>
              <a:rPr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— Раннее тестирование (Early testing)</a:t>
            </a:r>
            <a:endParaRPr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8324" y="1339125"/>
            <a:ext cx="6463500" cy="3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/>
              <a:t>Принципы тестирования</a:t>
            </a:r>
            <a:endParaRPr sz="1500"/>
          </a:p>
        </p:txBody>
      </p:sp>
      <p:sp>
        <p:nvSpPr>
          <p:cNvPr id="174" name="Google Shape;174;p6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75" name="Google Shape;17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6" name="Google Shape;176;p6"/>
          <p:cNvSpPr txBox="1"/>
          <p:nvPr>
            <p:ph idx="1" type="body"/>
          </p:nvPr>
        </p:nvSpPr>
        <p:spPr>
          <a:xfrm>
            <a:off x="2336025" y="445025"/>
            <a:ext cx="5528100" cy="38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Принцип 4</a:t>
            </a:r>
            <a:r>
              <a:rPr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 — Скопление дефектов (Defects clustering)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500" y="1355075"/>
            <a:ext cx="5881150" cy="3308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"/>
          <p:cNvSpPr txBox="1"/>
          <p:nvPr>
            <p:ph type="title"/>
          </p:nvPr>
        </p:nvSpPr>
        <p:spPr>
          <a:xfrm>
            <a:off x="781975" y="445025"/>
            <a:ext cx="154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/>
              <a:t>Принципы тестирования</a:t>
            </a:r>
            <a:endParaRPr sz="1500"/>
          </a:p>
        </p:txBody>
      </p:sp>
      <p:sp>
        <p:nvSpPr>
          <p:cNvPr id="183" name="Google Shape;183;p7"/>
          <p:cNvSpPr txBox="1"/>
          <p:nvPr>
            <p:ph idx="1" type="body"/>
          </p:nvPr>
        </p:nvSpPr>
        <p:spPr>
          <a:xfrm>
            <a:off x="2336025" y="445025"/>
            <a:ext cx="55281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84" name="Google Shape;18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85" name="Google Shape;185;p7"/>
          <p:cNvSpPr txBox="1"/>
          <p:nvPr>
            <p:ph idx="1" type="body"/>
          </p:nvPr>
        </p:nvSpPr>
        <p:spPr>
          <a:xfrm>
            <a:off x="2336025" y="445025"/>
            <a:ext cx="5528100" cy="38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Принцип 5</a:t>
            </a:r>
            <a:r>
              <a:rPr lang="ru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 — Парадокс пестицида (Pesticide paradox)</a:t>
            </a:r>
            <a:endParaRPr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8775" y="1265225"/>
            <a:ext cx="4893725" cy="35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